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hyperlink" Target="https://www.kaggle.com/datasets/mustfkeskin/turkish-movie-sentiment-analysis-dataset" TargetMode="External"/><Relationship Id="rId4" Type="http://schemas.openxmlformats.org/officeDocument/2006/relationships/hyperlink" Target="https://www.kaggle.com/datasets/enginkaraman/trke-twitter-duygu-analizi" TargetMode="External"/><Relationship Id="rId5" Type="http://schemas.openxmlformats.org/officeDocument/2006/relationships/hyperlink" Target="https://www.kaggle.com/code/alpayabbaszade/turkish-sentiment-analysis/input" TargetMode="External"/><Relationship Id="rId6" Type="http://schemas.openxmlformats.org/officeDocument/2006/relationships/hyperlink" Target="https://www.kaggle.com/datasets/mujdatcabuk/eticaret-urun-yorumlari?select=e-ticaret_urun_yorumlari.csv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TextBox 3"/>
          <p:cNvSpPr txBox="1"/>
          <p:nvPr/>
        </p:nvSpPr>
        <p:spPr>
          <a:xfrm>
            <a:off x="1738407" y="4185120"/>
            <a:ext cx="15520893" cy="85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600"/>
              </a:lnSpc>
              <a:defRPr sz="64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Türkçe Doğal Dİl İşleme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6459177" y="5076825"/>
            <a:ext cx="5369645" cy="524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z="30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8 - 9 Ağustos 2024</a:t>
            </a:r>
          </a:p>
        </p:txBody>
      </p:sp>
      <p:sp>
        <p:nvSpPr>
          <p:cNvPr id="97" name="TextBox 5"/>
          <p:cNvSpPr txBox="1"/>
          <p:nvPr/>
        </p:nvSpPr>
        <p:spPr>
          <a:xfrm>
            <a:off x="7445926" y="7293164"/>
            <a:ext cx="3395069" cy="52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z="30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&lt;KEREM ALİ&gt;</a:t>
            </a:r>
          </a:p>
        </p:txBody>
      </p:sp>
      <p:sp>
        <p:nvSpPr>
          <p:cNvPr id="98" name="TextBox 6"/>
          <p:cNvSpPr txBox="1"/>
          <p:nvPr/>
        </p:nvSpPr>
        <p:spPr>
          <a:xfrm>
            <a:off x="7077410" y="1063078"/>
            <a:ext cx="4842887" cy="52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z="30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&lt;SENARYO KATEGORİSİ&gt;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2"/>
          <p:cNvSpPr/>
          <p:nvPr/>
        </p:nvSpPr>
        <p:spPr>
          <a:xfrm>
            <a:off x="0" y="169333"/>
            <a:ext cx="18288000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Box 3"/>
          <p:cNvSpPr txBox="1"/>
          <p:nvPr/>
        </p:nvSpPr>
        <p:spPr>
          <a:xfrm>
            <a:off x="6501701" y="157691"/>
            <a:ext cx="5436469" cy="602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 YOL HARİTASI&gt;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4825" y="753751"/>
            <a:ext cx="10497861" cy="816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2"/>
          <p:cNvSpPr/>
          <p:nvPr/>
        </p:nvSpPr>
        <p:spPr>
          <a:xfrm>
            <a:off x="0" y="169333"/>
            <a:ext cx="18288000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TextBox 3"/>
          <p:cNvSpPr txBox="1"/>
          <p:nvPr/>
        </p:nvSpPr>
        <p:spPr>
          <a:xfrm>
            <a:off x="6501701" y="157691"/>
            <a:ext cx="5436469" cy="602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&lt;DÖKÜMANTASYON&gt;</a:t>
            </a:r>
          </a:p>
        </p:txBody>
      </p:sp>
      <p:pic>
        <p:nvPicPr>
          <p:cNvPr id="162" name="Screenshot 2024-08-09 at 10.21.32.png" descr="Screenshot 2024-08-09 at 10.21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5190" y="2298739"/>
            <a:ext cx="11466937" cy="639441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"/>
          <p:cNvSpPr txBox="1"/>
          <p:nvPr/>
        </p:nvSpPr>
        <p:spPr>
          <a:xfrm>
            <a:off x="9334922" y="4981189"/>
            <a:ext cx="48175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164" name="https://huggingface.co/spaces/keremali/turkcedogaldilisleme"/>
          <p:cNvSpPr txBox="1"/>
          <p:nvPr/>
        </p:nvSpPr>
        <p:spPr>
          <a:xfrm>
            <a:off x="1970801" y="1362770"/>
            <a:ext cx="581199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https://huggingface.co/spaces/keremali/turkcedogaldilisleme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TextBox 3"/>
          <p:cNvSpPr txBox="1"/>
          <p:nvPr/>
        </p:nvSpPr>
        <p:spPr>
          <a:xfrm>
            <a:off x="7416403" y="317101"/>
            <a:ext cx="3455194" cy="602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&lt;DEMO VİDEO&gt;</a:t>
            </a:r>
          </a:p>
        </p:txBody>
      </p:sp>
      <p:pic>
        <p:nvPicPr>
          <p:cNvPr id="168" name="Screen Recording 2024-08-09 at 10.27.47.mov" descr="Screen Recording 2024-08-09 at 10.27.47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81354" y="1210245"/>
            <a:ext cx="11031202" cy="689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https://drive.google.com/file/d/1EiR69t8uJFB4LD8VPnFH7SrpA4pFqrO0/view?usp=sharing"/>
          <p:cNvSpPr txBox="1"/>
          <p:nvPr/>
        </p:nvSpPr>
        <p:spPr>
          <a:xfrm>
            <a:off x="9412750" y="8395694"/>
            <a:ext cx="853689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https://drive.google.com/file/d/1EiR69t8uJFB4LD8VPnFH7SrpA4pFqrO0/view?usp=sharing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TextBox 3"/>
          <p:cNvSpPr txBox="1"/>
          <p:nvPr/>
        </p:nvSpPr>
        <p:spPr>
          <a:xfrm>
            <a:off x="1123325" y="3635861"/>
            <a:ext cx="16041352" cy="156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800"/>
              </a:lnSpc>
              <a:defRPr sz="91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TEŞEKKÜRLER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Furkan KARA"/>
          <p:cNvSpPr/>
          <p:nvPr/>
        </p:nvSpPr>
        <p:spPr>
          <a:xfrm>
            <a:off x="531696" y="1245054"/>
            <a:ext cx="3932059" cy="1270001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Furkan KARA</a:t>
            </a:r>
          </a:p>
        </p:txBody>
      </p:sp>
      <p:sp>
        <p:nvSpPr>
          <p:cNvPr id="102" name="TextBox 3"/>
          <p:cNvSpPr txBox="1"/>
          <p:nvPr/>
        </p:nvSpPr>
        <p:spPr>
          <a:xfrm>
            <a:off x="7873789" y="885825"/>
            <a:ext cx="2540423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&lt;EKİBİMİZ&gt;</a:t>
            </a:r>
          </a:p>
        </p:txBody>
      </p:sp>
      <p:sp>
        <p:nvSpPr>
          <p:cNvPr id="103" name="Kerem Ali AVCIOĞLU"/>
          <p:cNvSpPr/>
          <p:nvPr/>
        </p:nvSpPr>
        <p:spPr>
          <a:xfrm>
            <a:off x="5822561" y="1969610"/>
            <a:ext cx="6642878" cy="3513930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Kerem Ali AVCIOĞLU</a:t>
            </a:r>
          </a:p>
        </p:txBody>
      </p:sp>
      <p:sp>
        <p:nvSpPr>
          <p:cNvPr id="104" name="ITU MTAL AI TEAM"/>
          <p:cNvSpPr/>
          <p:nvPr/>
        </p:nvSpPr>
        <p:spPr>
          <a:xfrm>
            <a:off x="462631" y="6136718"/>
            <a:ext cx="7888279" cy="2467638"/>
          </a:xfrm>
          <a:prstGeom prst="rect">
            <a:avLst/>
          </a:prstGeom>
          <a:solidFill>
            <a:srgbClr val="000000"/>
          </a:soli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ITU MTAL AI TEAM</a:t>
            </a:r>
          </a:p>
        </p:txBody>
      </p:sp>
      <p:pic>
        <p:nvPicPr>
          <p:cNvPr id="105" name="itumtalaiteam_logo.jpeg" descr="itumtalaiteam_logo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1717" y="6106016"/>
            <a:ext cx="2790666" cy="252904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“Sorunlar bizim için şikayet değil proje konsudur”"/>
          <p:cNvSpPr txBox="1"/>
          <p:nvPr/>
        </p:nvSpPr>
        <p:spPr>
          <a:xfrm>
            <a:off x="8971031" y="6861564"/>
            <a:ext cx="5555327" cy="101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“Sorunlar bizim için şikayet değil proje konsudur”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extBox 3"/>
          <p:cNvSpPr txBox="1"/>
          <p:nvPr/>
        </p:nvSpPr>
        <p:spPr>
          <a:xfrm>
            <a:off x="6857776" y="885825"/>
            <a:ext cx="4572447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&lt;PROJENİN TANIMI&gt;</a:t>
            </a:r>
          </a:p>
        </p:txBody>
      </p:sp>
      <p:sp>
        <p:nvSpPr>
          <p:cNvPr id="110" name="TextBox 4"/>
          <p:cNvSpPr txBox="1"/>
          <p:nvPr/>
        </p:nvSpPr>
        <p:spPr>
          <a:xfrm>
            <a:off x="2137330" y="2263305"/>
            <a:ext cx="14013340" cy="459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Ana Tema:</a:t>
            </a:r>
            <a:br/>
            <a:r>
              <a:t>Türkçe Doğal Dil İşleme (TDİ)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Ele Alınan Problem:</a:t>
            </a:r>
            <a:br/>
            <a:r>
              <a:t>Entity bazlı duygu analizi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*müşteri geri bildirimleri 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*belirli hizmet veya ürün özelliklerine 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*entity’ler için duygu analizi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Box 3"/>
          <p:cNvSpPr txBox="1"/>
          <p:nvPr/>
        </p:nvSpPr>
        <p:spPr>
          <a:xfrm>
            <a:off x="5473489" y="885825"/>
            <a:ext cx="7341022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&lt;PROJENİN SAĞLADIĞI ÇÖZÜM&gt;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1290246" y="2156669"/>
            <a:ext cx="15879665" cy="474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2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Sağlanan Çözüm:</a:t>
            </a:r>
            <a:br/>
            <a:r>
              <a:t>Katılımcılar, müşteri geri bildirimlerini entity bazlı olarak sınıflandırıp, belirli hizmet veya ürün özelliklerine göre duygu analizini gerçekleştireceklerdir. Bu süreç, doğru entity tanımlamaları ve hizmet yönlerine göre duygu analizini içerir.</a:t>
            </a:r>
          </a:p>
          <a:p>
            <a:pPr defTabSz="457200">
              <a:spcBef>
                <a:spcPts val="1200"/>
              </a:spcBef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Hedef Kitle:</a:t>
            </a:r>
            <a:endParaRPr b="0"/>
          </a:p>
          <a:p>
            <a:pPr marL="457200" indent="-317500" defTabSz="457200">
              <a:buSzPct val="100000"/>
              <a:buFont typeface="Times Roman"/>
              <a:buChar char="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Müşteri geri bildirimlerini analiz ederek hizmetlerini veya ürünlerini geliştirmek isteyen firmalar ve kurumlar.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Doğal dil işleme tekniklerini öğrenmek ve geliştirmek isteyen akademisyenler ve öğrenciler.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TextBox 3"/>
          <p:cNvSpPr txBox="1"/>
          <p:nvPr/>
        </p:nvSpPr>
        <p:spPr>
          <a:xfrm>
            <a:off x="7149442" y="885825"/>
            <a:ext cx="3989116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 İŞ AKIŞI&gt;</a:t>
            </a:r>
          </a:p>
        </p:txBody>
      </p:sp>
      <p:pic>
        <p:nvPicPr>
          <p:cNvPr id="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48" y="2198436"/>
            <a:ext cx="16994504" cy="5203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TextBox 3"/>
          <p:cNvSpPr txBox="1"/>
          <p:nvPr/>
        </p:nvSpPr>
        <p:spPr>
          <a:xfrm>
            <a:off x="7771841" y="885825"/>
            <a:ext cx="2744317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&lt;VERİ SETİ&gt;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297471" y="1818990"/>
            <a:ext cx="10218687" cy="501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https://www.kaggle.com/datasets/mustfkeskin/turkish-movie-sentiment-analysis-dataset</a:t>
            </a:r>
          </a:p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https://www.kaggle.com/datasets/enginkaraman/trke-twitter-duygu-analizi</a:t>
            </a:r>
          </a:p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https://www.kaggle.com/code/alpayabbaszade/turkish-sentiment-analysis/input</a:t>
            </a:r>
          </a:p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https://www.kaggle.com/datasets/mujdatcabuk/eticaret-urun-yorumlari?select=e-ticaret_urun_yorumlari.csv</a:t>
            </a:r>
          </a:p>
          <a:p>
            <a:pPr marL="350921" indent="-350921">
              <a:lnSpc>
                <a:spcPts val="5000"/>
              </a:lnSpc>
              <a:buSzPct val="100000"/>
              <a:buChar char="*"/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Wikiann tr</a:t>
            </a:r>
          </a:p>
          <a:p>
            <a:pPr marL="350921" indent="-350921">
              <a:lnSpc>
                <a:spcPts val="5000"/>
              </a:lnSpc>
              <a:buSzPct val="100000"/>
              <a:buChar char="*"/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ChatGPT - Gemini - Claude (BDMler)</a:t>
            </a:r>
          </a:p>
        </p:txBody>
      </p:sp>
      <p:pic>
        <p:nvPicPr>
          <p:cNvPr id="123" name="durum_dagilimi.png" descr="durum_dagilim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7432" y="6958026"/>
            <a:ext cx="3838152" cy="228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wordcloud_negatif.png" descr="wordcloud_negatif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324449" y="6614990"/>
            <a:ext cx="3556430" cy="2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wordcloud_nötr.png" descr="wordcloud_nöt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24449" y="3801153"/>
            <a:ext cx="3556430" cy="2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wordcloud_pozitif.png" descr="wordcloud_pozitif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324449" y="1516766"/>
            <a:ext cx="3556430" cy="2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keyword_length_distribution.png" descr="keyword_length_distribution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481743" y="1242080"/>
            <a:ext cx="3961249" cy="297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label_length_distribution.png" descr="label_length_distributio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83819" y="5397377"/>
            <a:ext cx="4367530" cy="3275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entence_length_distribution.png" descr="sentence_length_distributio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555294" y="5394450"/>
            <a:ext cx="4375333" cy="328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entence_wordcloud.png" descr="sentence_wordcloud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707324" y="317759"/>
            <a:ext cx="3476654" cy="173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keyword_wordcloud.png" descr="keyword_wordcloud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209" y="297815"/>
            <a:ext cx="3556430" cy="1778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extBox 3"/>
          <p:cNvSpPr txBox="1"/>
          <p:nvPr/>
        </p:nvSpPr>
        <p:spPr>
          <a:xfrm>
            <a:off x="6159251" y="885825"/>
            <a:ext cx="5969498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&lt;YÖNTEM VE TEKNİKLER&gt;</a:t>
            </a:r>
          </a:p>
        </p:txBody>
      </p:sp>
      <p:graphicFrame>
        <p:nvGraphicFramePr>
          <p:cNvPr id="135" name="Table 1"/>
          <p:cNvGraphicFramePr/>
          <p:nvPr/>
        </p:nvGraphicFramePr>
        <p:xfrm>
          <a:off x="1850541" y="2075755"/>
          <a:ext cx="14599618" cy="592408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157844"/>
                <a:gridCol w="4135614"/>
                <a:gridCol w="3646729"/>
                <a:gridCol w="3646729"/>
              </a:tblGrid>
              <a:tr h="14661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4000"/>
                        <a:t>Entity Cıkarıcı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4000"/>
                        <a:t>İlgili Kısım Çıkarıcı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4000"/>
                        <a:t>Sentiment Analizi</a:t>
                      </a:r>
                    </a:p>
                  </a:txBody>
                  <a:tcPr marL="0" marR="0" marT="0" marB="0" anchor="t" anchorCtr="0" horzOverflow="overflow"/>
                </a:tc>
              </a:tr>
              <a:tr h="861251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Veri Toplama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Kaggle
12.000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Kitaplar(Pdf), Chatgpt, insan girdileri
2132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Wikiann tr
115.000</a:t>
                      </a:r>
                    </a:p>
                  </a:txBody>
                  <a:tcPr marL="0" marR="0" marT="0" marB="0" anchor="t" anchorCtr="0" horzOverflow="overflow"/>
                </a:tc>
              </a:tr>
              <a:tr h="8235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Veri Ön İşleme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Küçük harf - noktalamadan ayırma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Noktalamadan ayırma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Noktalama- küçük harf - stopwords kaldırma</a:t>
                      </a:r>
                    </a:p>
                  </a:txBody>
                  <a:tcPr marL="0" marR="0" marT="0" marB="0" anchor="t" anchorCtr="0" horzOverflow="overflow"/>
                </a:tc>
              </a:tr>
              <a:tr h="83854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 Türleri ve Özgünlükleri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BiLSTM ve CFR melezi
Kendi mimarimiz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seq2seq(t5) uzerine yazilmistir
Kendi mimarimiz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CNN mimarisi
Kendi mimarimizi belirlerken bir çok deneme yanılma</a:t>
                      </a:r>
                    </a:p>
                  </a:txBody>
                  <a:tcPr marL="0" marR="0" marT="0" marB="0" anchor="t" anchorCtr="0" horzOverflow="overflow"/>
                </a:tc>
              </a:tr>
              <a:tr h="8235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Eğitim Yerleri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Okul bilgisayarları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Okul bilgisayarları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Okul bilgisayarları</a:t>
                      </a:r>
                    </a:p>
                  </a:txBody>
                  <a:tcPr marL="0" marR="0" marT="0" marB="0" anchor="t" anchorCtr="0" horzOverflow="overflow"/>
                </a:tc>
              </a:tr>
              <a:tr h="8235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Yaptığı eylem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Verilen metinden entity(varlık) olan kelimleleri etkiketler
[entity - O]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Verilen metinden verilen anahtar kelimeyle akalı kısmı çıkartır(özetler)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Verilen metinin duygu durumunu (negatif, nötr, pozitif)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TextBox 3"/>
          <p:cNvSpPr txBox="1"/>
          <p:nvPr/>
        </p:nvSpPr>
        <p:spPr>
          <a:xfrm>
            <a:off x="4698615" y="885825"/>
            <a:ext cx="8890770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&lt;MODEL EĞİTİMİ VE DEĞERLENDİRME&gt;</a:t>
            </a:r>
          </a:p>
        </p:txBody>
      </p:sp>
      <p:sp>
        <p:nvSpPr>
          <p:cNvPr id="139" name="Entity Çıkarıcı"/>
          <p:cNvSpPr txBox="1"/>
          <p:nvPr/>
        </p:nvSpPr>
        <p:spPr>
          <a:xfrm>
            <a:off x="1192408" y="2420294"/>
            <a:ext cx="4064946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Entity Çıkarıcı</a:t>
            </a:r>
          </a:p>
        </p:txBody>
      </p:sp>
      <p:sp>
        <p:nvSpPr>
          <p:cNvPr id="140" name="İlgili Kısım Çıkarıcı"/>
          <p:cNvSpPr txBox="1"/>
          <p:nvPr/>
        </p:nvSpPr>
        <p:spPr>
          <a:xfrm>
            <a:off x="6569023" y="2420294"/>
            <a:ext cx="4726905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İlgili Kısım Çıkarıcı</a:t>
            </a:r>
          </a:p>
        </p:txBody>
      </p:sp>
      <p:sp>
        <p:nvSpPr>
          <p:cNvPr id="141" name="Sentiment Analizi"/>
          <p:cNvSpPr txBox="1"/>
          <p:nvPr/>
        </p:nvSpPr>
        <p:spPr>
          <a:xfrm>
            <a:off x="12607597" y="2420294"/>
            <a:ext cx="4726907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Sentiment Analizi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428" y="3616254"/>
            <a:ext cx="4726906" cy="4462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3404" y="3680646"/>
            <a:ext cx="4977647" cy="4333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27512" y="3161859"/>
            <a:ext cx="4409928" cy="472675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%55-60"/>
          <p:cNvSpPr txBox="1"/>
          <p:nvPr/>
        </p:nvSpPr>
        <p:spPr>
          <a:xfrm>
            <a:off x="2169901" y="8536040"/>
            <a:ext cx="80099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%55-60</a:t>
            </a:r>
          </a:p>
        </p:txBody>
      </p:sp>
      <p:sp>
        <p:nvSpPr>
          <p:cNvPr id="146" name="%25 - 35"/>
          <p:cNvSpPr txBox="1"/>
          <p:nvPr/>
        </p:nvSpPr>
        <p:spPr>
          <a:xfrm>
            <a:off x="8321810" y="8003149"/>
            <a:ext cx="90435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%25 - 35</a:t>
            </a:r>
          </a:p>
        </p:txBody>
      </p:sp>
      <p:sp>
        <p:nvSpPr>
          <p:cNvPr id="147" name="%65 - 70"/>
          <p:cNvSpPr txBox="1"/>
          <p:nvPr/>
        </p:nvSpPr>
        <p:spPr>
          <a:xfrm>
            <a:off x="14577080" y="8536040"/>
            <a:ext cx="90435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%65 - 70</a:t>
            </a:r>
          </a:p>
        </p:txBody>
      </p:sp>
      <p:sp>
        <p:nvSpPr>
          <p:cNvPr id="148" name="Veri Çeşitliliği az"/>
          <p:cNvSpPr txBox="1"/>
          <p:nvPr/>
        </p:nvSpPr>
        <p:spPr>
          <a:xfrm>
            <a:off x="2169901" y="8839151"/>
            <a:ext cx="159551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Veri Çeşitliliği az</a:t>
            </a:r>
          </a:p>
        </p:txBody>
      </p:sp>
      <p:sp>
        <p:nvSpPr>
          <p:cNvPr id="149" name="Veri Çeşitliliği az"/>
          <p:cNvSpPr txBox="1"/>
          <p:nvPr/>
        </p:nvSpPr>
        <p:spPr>
          <a:xfrm>
            <a:off x="14173296" y="8839151"/>
            <a:ext cx="159551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Veri Çeşitliliği az</a:t>
            </a:r>
          </a:p>
        </p:txBody>
      </p:sp>
      <p:sp>
        <p:nvSpPr>
          <p:cNvPr id="150" name="Veri Çeşitliliği az"/>
          <p:cNvSpPr txBox="1"/>
          <p:nvPr/>
        </p:nvSpPr>
        <p:spPr>
          <a:xfrm>
            <a:off x="7976231" y="8450769"/>
            <a:ext cx="159551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Veri Çeşitliliği az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TextBox 3"/>
          <p:cNvSpPr txBox="1"/>
          <p:nvPr/>
        </p:nvSpPr>
        <p:spPr>
          <a:xfrm>
            <a:off x="7581900" y="885825"/>
            <a:ext cx="3124200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&lt;SONUÇLAR&gt;</a:t>
            </a:r>
          </a:p>
        </p:txBody>
      </p:sp>
      <p:sp>
        <p:nvSpPr>
          <p:cNvPr id="154" name="TextBox 4"/>
          <p:cNvSpPr txBox="1"/>
          <p:nvPr/>
        </p:nvSpPr>
        <p:spPr>
          <a:xfrm>
            <a:off x="776496" y="2071312"/>
            <a:ext cx="16735008" cy="441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Yerlilik ve milliliğin ön planda olduğu doğal dil modeli geliştirme tecrübesi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Zamanı yönetme bilgisi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Veri analizi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Veri toplama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Çeşitli mimariler üzerinde çalışma deneyimi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İlk hackaton deneyimi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Bilgisayarları paralel kullanarak paralel iş yapma tecrübesi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